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2"/>
  </p:sldMasterIdLst>
  <p:notesMasterIdLst>
    <p:notesMasterId r:id="rId47"/>
  </p:notesMasterIdLst>
  <p:handoutMasterIdLst>
    <p:handoutMasterId r:id="rId48"/>
  </p:handoutMasterIdLst>
  <p:sldIdLst>
    <p:sldId id="267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300" r:id="rId24"/>
    <p:sldId id="299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C2FFA5D-87B4-456A-9821-1D502468CF0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2253" autoAdjust="0"/>
  </p:normalViewPr>
  <p:slideViewPr>
    <p:cSldViewPr snapToGrid="0">
      <p:cViewPr varScale="1">
        <p:scale>
          <a:sx n="126" d="100"/>
          <a:sy n="126" d="100"/>
        </p:scale>
        <p:origin x="269" y="7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9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el-GR" sz="1200"/>
            </a:lvl1pPr>
          </a:lstStyle>
          <a:p>
            <a:endParaRPr lang="el-GR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el-GR" sz="1200"/>
            </a:lvl1pPr>
          </a:lstStyle>
          <a:p>
            <a:fld id="{8DA0FDE8-3B80-4AAC-92F2-E3D0667D4E72}" type="datetimeFigureOut">
              <a:rPr lang="el-GR" smtClean="0"/>
              <a:t>23/3/2017</a:t>
            </a:fld>
            <a:endParaRPr lang="el-GR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el-GR" sz="1200"/>
            </a:lvl1pPr>
          </a:lstStyle>
          <a:p>
            <a:endParaRPr lang="el-GR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el-GR" sz="1200"/>
            </a:lvl1pPr>
          </a:lstStyle>
          <a:p>
            <a:fld id="{07B79F74-2001-4B21-B06E-FA23C7F2DD7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782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el-GR" sz="1200"/>
            </a:lvl1pPr>
          </a:lstStyle>
          <a:p>
            <a:endParaRPr lang="el-GR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el-GR" sz="1200"/>
            </a:lvl1pPr>
          </a:lstStyle>
          <a:p>
            <a:fld id="{C5F25FBA-1311-468D-8115-8778B0F7BEEC}" type="datetimeFigureOut">
              <a:t>3/23/2017</a:t>
            </a:fld>
            <a:endParaRPr lang="el-GR"/>
          </a:p>
        </p:txBody>
      </p:sp>
      <p:sp>
        <p:nvSpPr>
          <p:cNvPr id="4" name="Σύμβολο κράτησης θέσης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Σύμβολο κράτησης θέσης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el-GR" sz="1200"/>
            </a:lvl1pPr>
          </a:lstStyle>
          <a:p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el-GR" sz="1200"/>
            </a:lvl1pPr>
          </a:lstStyle>
          <a:p>
            <a:fld id="{F0E67C00-F679-4C51-9894-9E2214E5C2F1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2822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l-G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 userDrawn="1"/>
        </p:nvSpPr>
        <p:spPr bwMode="hidden">
          <a:xfrm>
            <a:off x="915924" y="0"/>
            <a:ext cx="717804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90244" y="2514600"/>
            <a:ext cx="6629400" cy="2743200"/>
          </a:xfrm>
        </p:spPr>
        <p:txBody>
          <a:bodyPr anchor="b"/>
          <a:lstStyle>
            <a:lvl1pPr algn="l" latinLnBrk="0">
              <a:lnSpc>
                <a:spcPct val="80000"/>
              </a:lnSpc>
              <a:defRPr lang="el-GR" sz="66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90244" y="5303520"/>
            <a:ext cx="6629400" cy="4572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el-GR" sz="2400"/>
            </a:lvl1pPr>
            <a:lvl2pPr marL="457200" indent="0" algn="ctr" latinLnBrk="0">
              <a:buNone/>
              <a:defRPr lang="el-GR" sz="2000"/>
            </a:lvl2pPr>
            <a:lvl3pPr marL="914400" indent="0" algn="ctr" latinLnBrk="0">
              <a:buNone/>
              <a:defRPr lang="el-GR" sz="1800"/>
            </a:lvl3pPr>
            <a:lvl4pPr marL="1371600" indent="0" algn="ctr" latinLnBrk="0">
              <a:buNone/>
              <a:defRPr lang="el-GR" sz="1600"/>
            </a:lvl4pPr>
            <a:lvl5pPr marL="1828800" indent="0" algn="ctr" latinLnBrk="0">
              <a:buNone/>
              <a:defRPr lang="el-GR" sz="1600"/>
            </a:lvl5pPr>
            <a:lvl6pPr marL="2286000" indent="0" algn="ctr" latinLnBrk="0">
              <a:buNone/>
              <a:defRPr lang="el-GR" sz="1600"/>
            </a:lvl6pPr>
            <a:lvl7pPr marL="2743200" indent="0" algn="ctr" latinLnBrk="0">
              <a:buNone/>
              <a:defRPr lang="el-GR" sz="1600"/>
            </a:lvl7pPr>
            <a:lvl8pPr marL="3200400" indent="0" algn="ctr" latinLnBrk="0">
              <a:buNone/>
              <a:defRPr lang="el-GR" sz="1600"/>
            </a:lvl8pPr>
            <a:lvl9pPr marL="3657600" indent="0" algn="ctr" latinLnBrk="0">
              <a:buNone/>
              <a:defRPr lang="el-GR"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810512" y="419099"/>
            <a:ext cx="2086087" cy="5753101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1295400" y="419099"/>
            <a:ext cx="7277100" cy="5753101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Κεφαλίδα ενότητα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 userDrawn="1"/>
        </p:nvSpPr>
        <p:spPr bwMode="hidden">
          <a:xfrm>
            <a:off x="-1" y="1676400"/>
            <a:ext cx="9313683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5400" y="2212848"/>
            <a:ext cx="6217920" cy="2862262"/>
          </a:xfrm>
        </p:spPr>
        <p:txBody>
          <a:bodyPr anchor="b"/>
          <a:lstStyle>
            <a:lvl1pPr latinLnBrk="0">
              <a:lnSpc>
                <a:spcPct val="80000"/>
              </a:lnSpc>
              <a:defRPr lang="el-GR" sz="54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295400" y="5120640"/>
            <a:ext cx="6217920" cy="457200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el-GR" sz="2400"/>
            </a:lvl1pPr>
            <a:lvl2pPr marL="457200" indent="0" latinLnBrk="0">
              <a:buNone/>
              <a:defRPr lang="el-GR" sz="2000"/>
            </a:lvl2pPr>
            <a:lvl3pPr marL="914400" indent="0" latinLnBrk="0">
              <a:buNone/>
              <a:defRPr lang="el-GR" sz="1800"/>
            </a:lvl3pPr>
            <a:lvl4pPr marL="1371600" indent="0" latinLnBrk="0">
              <a:buNone/>
              <a:defRPr lang="el-GR" sz="1600"/>
            </a:lvl4pPr>
            <a:lvl5pPr marL="1828800" indent="0" latinLnBrk="0">
              <a:buNone/>
              <a:defRPr lang="el-GR" sz="1600"/>
            </a:lvl5pPr>
            <a:lvl6pPr marL="2286000" indent="0" latinLnBrk="0">
              <a:buNone/>
              <a:defRPr lang="el-GR" sz="1600"/>
            </a:lvl6pPr>
            <a:lvl7pPr marL="2743200" indent="0" latinLnBrk="0">
              <a:buNone/>
              <a:defRPr lang="el-GR" sz="1600"/>
            </a:lvl7pPr>
            <a:lvl8pPr marL="3200400" indent="0" latinLnBrk="0">
              <a:buNone/>
              <a:defRPr lang="el-GR" sz="1600"/>
            </a:lvl8pPr>
            <a:lvl9pPr marL="3657600" indent="0" latinLnBrk="0">
              <a:buNone/>
              <a:defRPr lang="el-GR" sz="16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295400" y="1905000"/>
            <a:ext cx="4572000" cy="4267200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800"/>
            </a:lvl6pPr>
            <a:lvl7pPr latinLnBrk="0">
              <a:defRPr lang="el-GR" sz="1800"/>
            </a:lvl7pPr>
            <a:lvl8pPr latinLnBrk="0">
              <a:defRPr lang="el-GR" sz="1800"/>
            </a:lvl8pPr>
            <a:lvl9pPr latinLnBrk="0">
              <a:defRPr lang="el-GR" sz="18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324600" y="1905000"/>
            <a:ext cx="4572000" cy="4267200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800"/>
            </a:lvl6pPr>
            <a:lvl7pPr latinLnBrk="0">
              <a:defRPr lang="el-GR" sz="1800"/>
            </a:lvl7pPr>
            <a:lvl8pPr latinLnBrk="0">
              <a:defRPr lang="el-GR" sz="1800"/>
            </a:lvl8pPr>
            <a:lvl9pPr latinLnBrk="0">
              <a:defRPr lang="el-GR" sz="18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295400" y="1904999"/>
            <a:ext cx="4572000" cy="698351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el-GR" sz="2000" b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295400" y="2603351"/>
            <a:ext cx="4572000" cy="3568849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600"/>
            </a:lvl6pPr>
            <a:lvl7pPr latinLnBrk="0">
              <a:defRPr lang="el-GR" sz="1600"/>
            </a:lvl7pPr>
            <a:lvl8pPr latinLnBrk="0">
              <a:defRPr lang="el-GR" sz="1600"/>
            </a:lvl8pPr>
            <a:lvl9pPr latinLnBrk="0">
              <a:defRPr lang="el-GR" sz="16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Σύμβολ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324600" y="1904999"/>
            <a:ext cx="4572000" cy="698351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el-GR" sz="2000" b="0"/>
            </a:lvl1pPr>
            <a:lvl2pPr marL="457200" indent="0" latinLnBrk="0">
              <a:buNone/>
              <a:defRPr lang="el-GR" sz="2000" b="1"/>
            </a:lvl2pPr>
            <a:lvl3pPr marL="914400" indent="0" latinLnBrk="0">
              <a:buNone/>
              <a:defRPr lang="el-GR" sz="1800" b="1"/>
            </a:lvl3pPr>
            <a:lvl4pPr marL="1371600" indent="0" latinLnBrk="0">
              <a:buNone/>
              <a:defRPr lang="el-GR" sz="1600" b="1"/>
            </a:lvl4pPr>
            <a:lvl5pPr marL="1828800" indent="0" latinLnBrk="0">
              <a:buNone/>
              <a:defRPr lang="el-GR" sz="1600" b="1"/>
            </a:lvl5pPr>
            <a:lvl6pPr marL="2286000" indent="0" latinLnBrk="0">
              <a:buNone/>
              <a:defRPr lang="el-GR" sz="1600" b="1"/>
            </a:lvl6pPr>
            <a:lvl7pPr marL="2743200" indent="0" latinLnBrk="0">
              <a:buNone/>
              <a:defRPr lang="el-GR" sz="1600" b="1"/>
            </a:lvl7pPr>
            <a:lvl8pPr marL="3200400" indent="0" latinLnBrk="0">
              <a:buNone/>
              <a:defRPr lang="el-GR" sz="1600" b="1"/>
            </a:lvl8pPr>
            <a:lvl9pPr marL="3657600" indent="0" latinLnBrk="0">
              <a:buNone/>
              <a:defRPr lang="el-GR"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324600" y="2603351"/>
            <a:ext cx="4572000" cy="3568849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1600"/>
            </a:lvl6pPr>
            <a:lvl7pPr latinLnBrk="0">
              <a:defRPr lang="el-GR" sz="1600"/>
            </a:lvl7pPr>
            <a:lvl8pPr latinLnBrk="0">
              <a:defRPr lang="el-GR" sz="1600"/>
            </a:lvl8pPr>
            <a:lvl9pPr latinLnBrk="0">
              <a:defRPr lang="el-GR" sz="16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Σύμβολ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sp>
        <p:nvSpPr>
          <p:cNvPr id="9" name="Σύμβολ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10800000" algn="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1" y="2651760"/>
            <a:ext cx="3657600" cy="1828800"/>
          </a:xfrm>
        </p:spPr>
        <p:txBody>
          <a:bodyPr anchor="b"/>
          <a:lstStyle>
            <a:lvl1pPr latinLnBrk="0">
              <a:defRPr lang="el-GR" sz="3600">
                <a:solidFill>
                  <a:schemeClr val="bg1"/>
                </a:solidFill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494020" y="688489"/>
            <a:ext cx="6080760" cy="5483711"/>
          </a:xfrm>
        </p:spPr>
        <p:txBody>
          <a:bodyPr>
            <a:normAutofit/>
          </a:bodyPr>
          <a:lstStyle>
            <a:lvl1pPr latinLnBrk="0">
              <a:defRPr lang="el-GR" sz="2000"/>
            </a:lvl1pPr>
            <a:lvl2pPr latinLnBrk="0">
              <a:defRPr lang="el-GR" sz="1800"/>
            </a:lvl2pPr>
            <a:lvl3pPr latinLnBrk="0">
              <a:defRPr lang="el-GR" sz="1600"/>
            </a:lvl3pPr>
            <a:lvl4pPr latinLnBrk="0">
              <a:defRPr lang="el-GR" sz="1400"/>
            </a:lvl4pPr>
            <a:lvl5pPr latinLnBrk="0">
              <a:defRPr lang="el-GR" sz="1400"/>
            </a:lvl5pPr>
            <a:lvl6pPr latinLnBrk="0">
              <a:defRPr lang="el-GR" sz="2000"/>
            </a:lvl6pPr>
            <a:lvl7pPr latinLnBrk="0">
              <a:defRPr lang="el-GR" sz="2000"/>
            </a:lvl7pPr>
            <a:lvl8pPr latinLnBrk="0">
              <a:defRPr lang="el-GR" sz="2000"/>
            </a:lvl8pPr>
            <a:lvl9pPr latinLnBrk="0">
              <a:defRPr lang="el-GR"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609600" y="4617720"/>
            <a:ext cx="3657600" cy="1554480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spcBef>
                <a:spcPts val="1200"/>
              </a:spcBef>
              <a:buNone/>
              <a:defRPr lang="el-GR" sz="1800"/>
            </a:lvl1pPr>
            <a:lvl2pPr marL="457200" indent="0" latinLnBrk="0">
              <a:buNone/>
              <a:defRPr lang="el-GR" sz="1400"/>
            </a:lvl2pPr>
            <a:lvl3pPr marL="914400" indent="0" latinLnBrk="0">
              <a:buNone/>
              <a:defRPr lang="el-GR" sz="1200"/>
            </a:lvl3pPr>
            <a:lvl4pPr marL="1371600" indent="0" latinLnBrk="0">
              <a:buNone/>
              <a:defRPr lang="el-GR" sz="1000"/>
            </a:lvl4pPr>
            <a:lvl5pPr marL="1828800" indent="0" latinLnBrk="0">
              <a:buNone/>
              <a:defRPr lang="el-GR" sz="1000"/>
            </a:lvl5pPr>
            <a:lvl6pPr marL="2286000" indent="0" latinLnBrk="0">
              <a:buNone/>
              <a:defRPr lang="el-GR" sz="1000"/>
            </a:lvl6pPr>
            <a:lvl7pPr marL="2743200" indent="0" latinLnBrk="0">
              <a:buNone/>
              <a:defRPr lang="el-GR" sz="1000"/>
            </a:lvl7pPr>
            <a:lvl8pPr marL="3200400" indent="0" latinLnBrk="0">
              <a:buNone/>
              <a:defRPr lang="el-GR" sz="1000"/>
            </a:lvl8pPr>
            <a:lvl9pPr marL="3657600" indent="0" latinLnBrk="0">
              <a:buNone/>
              <a:defRPr lang="el-GR"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10800000" algn="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2648" y="2651760"/>
            <a:ext cx="3657600" cy="1828800"/>
          </a:xfrm>
        </p:spPr>
        <p:txBody>
          <a:bodyPr anchor="b"/>
          <a:lstStyle>
            <a:lvl1pPr latinLnBrk="0">
              <a:defRPr lang="el-GR" sz="3600">
                <a:solidFill>
                  <a:schemeClr val="bg1"/>
                </a:solidFill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Σύμβολο κράτησης θέσης εικόνας 2"/>
          <p:cNvSpPr>
            <a:spLocks noGrp="1"/>
          </p:cNvSpPr>
          <p:nvPr>
            <p:ph type="pic" idx="1"/>
          </p:nvPr>
        </p:nvSpPr>
        <p:spPr>
          <a:xfrm>
            <a:off x="5494020" y="684943"/>
            <a:ext cx="6080760" cy="5486400"/>
          </a:xfrm>
          <a:solidFill>
            <a:schemeClr val="bg1">
              <a:lumMod val="90000"/>
              <a:lumOff val="10000"/>
            </a:schemeClr>
          </a:solidFill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  <p:txBody>
          <a:bodyPr tIns="548640">
            <a:normAutofit/>
          </a:bodyPr>
          <a:lstStyle>
            <a:lvl1pPr marL="0" indent="0" algn="ctr" latinLnBrk="0">
              <a:buNone/>
              <a:defRPr lang="el-GR" sz="2000"/>
            </a:lvl1pPr>
            <a:lvl2pPr marL="457200" indent="0" latinLnBrk="0">
              <a:buNone/>
              <a:defRPr lang="el-GR" sz="2800"/>
            </a:lvl2pPr>
            <a:lvl3pPr marL="914400" indent="0" latinLnBrk="0">
              <a:buNone/>
              <a:defRPr lang="el-GR" sz="2400"/>
            </a:lvl3pPr>
            <a:lvl4pPr marL="1371600" indent="0" latinLnBrk="0">
              <a:buNone/>
              <a:defRPr lang="el-GR" sz="2000"/>
            </a:lvl4pPr>
            <a:lvl5pPr marL="1828800" indent="0" latinLnBrk="0">
              <a:buNone/>
              <a:defRPr lang="el-GR" sz="2000"/>
            </a:lvl5pPr>
            <a:lvl6pPr marL="2286000" indent="0" latinLnBrk="0">
              <a:buNone/>
              <a:defRPr lang="el-GR" sz="2000"/>
            </a:lvl6pPr>
            <a:lvl7pPr marL="2743200" indent="0" latinLnBrk="0">
              <a:buNone/>
              <a:defRPr lang="el-GR" sz="2000"/>
            </a:lvl7pPr>
            <a:lvl8pPr marL="3200400" indent="0" latinLnBrk="0">
              <a:buNone/>
              <a:defRPr lang="el-GR" sz="2000"/>
            </a:lvl8pPr>
            <a:lvl9pPr marL="3657600" indent="0" latinLnBrk="0">
              <a:buNone/>
              <a:defRPr lang="el-GR" sz="2000"/>
            </a:lvl9pPr>
          </a:lstStyle>
          <a:p>
            <a:r>
              <a:rPr lang="el-GR"/>
              <a:t>Κάντε κλικ στο εικονίδιο για να προσθέσετε εικόνα</a:t>
            </a:r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612648" y="4617720"/>
            <a:ext cx="3657600" cy="155448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el-GR" sz="1800"/>
            </a:lvl1pPr>
            <a:lvl2pPr marL="457200" indent="0" latinLnBrk="0">
              <a:buNone/>
              <a:defRPr lang="el-GR" sz="1400"/>
            </a:lvl2pPr>
            <a:lvl3pPr marL="914400" indent="0" latinLnBrk="0">
              <a:buNone/>
              <a:defRPr lang="el-GR" sz="1200"/>
            </a:lvl3pPr>
            <a:lvl4pPr marL="1371600" indent="0" latinLnBrk="0">
              <a:buNone/>
              <a:defRPr lang="el-GR" sz="1000"/>
            </a:lvl4pPr>
            <a:lvl5pPr marL="1828800" indent="0" latinLnBrk="0">
              <a:buNone/>
              <a:defRPr lang="el-GR" sz="1000"/>
            </a:lvl5pPr>
            <a:lvl6pPr marL="2286000" indent="0" latinLnBrk="0">
              <a:buNone/>
              <a:defRPr lang="el-GR" sz="1000"/>
            </a:lvl6pPr>
            <a:lvl7pPr marL="2743200" indent="0" latinLnBrk="0">
              <a:buNone/>
              <a:defRPr lang="el-GR" sz="1000"/>
            </a:lvl7pPr>
            <a:lvl8pPr marL="3200400" indent="0" latinLnBrk="0">
              <a:buNone/>
              <a:defRPr lang="el-GR" sz="1000"/>
            </a:lvl8pPr>
            <a:lvl9pPr marL="3657600" indent="0" latinLnBrk="0">
              <a:buNone/>
              <a:defRPr lang="el-GR"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/>
          <p:cNvSpPr/>
          <p:nvPr userDrawn="1"/>
        </p:nvSpPr>
        <p:spPr bwMode="hidden">
          <a:xfrm>
            <a:off x="0" y="5980361"/>
            <a:ext cx="12188952" cy="452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 8"/>
          <p:cNvSpPr/>
          <p:nvPr userDrawn="1"/>
        </p:nvSpPr>
        <p:spPr bwMode="hidden">
          <a:xfrm>
            <a:off x="1524" y="214604"/>
            <a:ext cx="12188952" cy="452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16200000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/>
          <p:cNvSpPr/>
          <p:nvPr userDrawn="1"/>
        </p:nvSpPr>
        <p:spPr bwMode="hidden">
          <a:xfrm>
            <a:off x="1524" y="214604"/>
            <a:ext cx="12188952" cy="6217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295400" y="419100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l-GR"/>
              <a:t>Κάντε κλικ για να επεξεργαστείτε το στυλ υποδείγματος τίτλου</a:t>
            </a:r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295400" y="1905000"/>
            <a:ext cx="96012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Κάντε κλικ για να επεξεργαστείτε τα στυλ υποδείγματος κειμένου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9339166" y="6484777"/>
            <a:ext cx="1335054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609600" y="6484777"/>
            <a:ext cx="4123765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l-GR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IMBB COLLOQUIA - 24/3/17</a:t>
            </a:r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896600" y="6484777"/>
            <a:ext cx="685800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l-GR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75A4-56A4-47D6-9801-1991572033F7}" type="slidenum"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l-GR" sz="400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itchFamily="34" charset="0"/>
        <a:buChar char="▪"/>
        <a:defRPr lang="el-GR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SzPct val="90000"/>
        <a:buFont typeface="Arial" pitchFamily="34" charset="0"/>
        <a:buChar char="▪"/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lang="el-GR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lang="el-GR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lang="el-GR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lang="el-GR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lang="el-GR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lang="el-GR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lang="el-GR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l-G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2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4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5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7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9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0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1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2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4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5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Workflows for advanced RNA-</a:t>
            </a:r>
            <a:r>
              <a:rPr lang="en-US" b="1" dirty="0" err="1"/>
              <a:t>Seq</a:t>
            </a:r>
            <a:r>
              <a:rPr lang="en-US" b="1" dirty="0"/>
              <a:t> and </a:t>
            </a:r>
            <a:r>
              <a:rPr lang="en-US" b="1" dirty="0" err="1"/>
              <a:t>ChIP-Seq</a:t>
            </a:r>
            <a:r>
              <a:rPr lang="en-US" b="1" dirty="0"/>
              <a:t> data analysis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Pantelis Topalis – Bioinformatics Support Group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777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Assessment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Trimming:</a:t>
            </a:r>
          </a:p>
          <a:p>
            <a:pPr lvl="1"/>
            <a:r>
              <a:rPr lang="en-US" sz="2000" dirty="0"/>
              <a:t>Remove adaptor sequences</a:t>
            </a:r>
          </a:p>
          <a:p>
            <a:pPr lvl="1"/>
            <a:r>
              <a:rPr lang="en-US" sz="2000" dirty="0"/>
              <a:t>Remove low quality bases from read</a:t>
            </a:r>
          </a:p>
          <a:p>
            <a:endParaRPr lang="en-US" dirty="0"/>
          </a:p>
          <a:p>
            <a:r>
              <a:rPr lang="en-US" dirty="0"/>
              <a:t>Filtering: remove bad reads</a:t>
            </a:r>
          </a:p>
          <a:p>
            <a:pPr lvl="1"/>
            <a:r>
              <a:rPr lang="en-US" sz="2000" dirty="0"/>
              <a:t>Low quality reads</a:t>
            </a:r>
          </a:p>
          <a:p>
            <a:pPr lvl="1"/>
            <a:r>
              <a:rPr lang="en-US" sz="2000" dirty="0"/>
              <a:t>Contaminating sequences</a:t>
            </a:r>
          </a:p>
          <a:p>
            <a:pPr lvl="1"/>
            <a:r>
              <a:rPr lang="en-US" sz="2000" dirty="0"/>
              <a:t>Low complexity reads (repeats) – Biology matters</a:t>
            </a:r>
          </a:p>
          <a:p>
            <a:pPr lvl="1"/>
            <a:r>
              <a:rPr lang="en-US" sz="2000" dirty="0"/>
              <a:t>Short reads</a:t>
            </a:r>
          </a:p>
          <a:p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06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Assessment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Recommendations</a:t>
            </a:r>
          </a:p>
          <a:p>
            <a:pPr lvl="1"/>
            <a:r>
              <a:rPr lang="en-US" sz="2400" dirty="0"/>
              <a:t>Generate quality plots for all samples</a:t>
            </a:r>
          </a:p>
          <a:p>
            <a:pPr lvl="1"/>
            <a:r>
              <a:rPr lang="en-US" sz="2400" dirty="0"/>
              <a:t>Trim and/or filter data if needed</a:t>
            </a:r>
          </a:p>
          <a:p>
            <a:pPr lvl="2"/>
            <a:r>
              <a:rPr lang="en-US" sz="2400" dirty="0"/>
              <a:t>Always trim and filter for de novo transcriptome assembly</a:t>
            </a:r>
            <a:endParaRPr lang="en-US" sz="2400" dirty="0"/>
          </a:p>
          <a:p>
            <a:pPr lvl="1"/>
            <a:r>
              <a:rPr lang="en-US" sz="2400" dirty="0"/>
              <a:t>Regenerate quality plots after trimming / filtering to measure effectiveness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02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with reference genome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671917"/>
              </p:ext>
            </p:extLst>
          </p:nvPr>
        </p:nvGraphicFramePr>
        <p:xfrm>
          <a:off x="3070457" y="1807289"/>
          <a:ext cx="4343400" cy="452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Image" r:id="rId3" imgW="8647560" imgH="8990280" progId="Photoshop.Image.16">
                  <p:embed/>
                </p:oleObj>
              </mc:Choice>
              <mc:Fallback>
                <p:oleObj name="Image" r:id="rId3" imgW="8647560" imgH="8990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0457" y="1807289"/>
                        <a:ext cx="4343400" cy="452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035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with reference genome</a:t>
            </a: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90135"/>
              </p:ext>
            </p:extLst>
          </p:nvPr>
        </p:nvGraphicFramePr>
        <p:xfrm>
          <a:off x="3007082" y="1842213"/>
          <a:ext cx="6032500" cy="447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Image" r:id="rId3" imgW="11999880" imgH="8901360" progId="Photoshop.Image.16">
                  <p:embed/>
                </p:oleObj>
              </mc:Choice>
              <mc:Fallback>
                <p:oleObj name="Image" r:id="rId3" imgW="11999880" imgH="89013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07082" y="1842213"/>
                        <a:ext cx="6032500" cy="447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66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Mapping algorithm must be fast, able to handle SNPs, </a:t>
            </a:r>
            <a:r>
              <a:rPr lang="en-US" dirty="0" err="1"/>
              <a:t>indels</a:t>
            </a:r>
            <a:r>
              <a:rPr lang="en-US" dirty="0"/>
              <a:t> and errors and</a:t>
            </a:r>
          </a:p>
          <a:p>
            <a:pPr lvl="1"/>
            <a:r>
              <a:rPr lang="en-US" dirty="0"/>
              <a:t>To allow for introns in the reference genome (spliced alignment)</a:t>
            </a:r>
          </a:p>
          <a:p>
            <a:endParaRPr lang="en-US" dirty="0"/>
          </a:p>
          <a:p>
            <a:r>
              <a:rPr lang="en-US" dirty="0"/>
              <a:t>Summary statistics have to be evaluated</a:t>
            </a:r>
          </a:p>
          <a:p>
            <a:pPr lvl="1"/>
            <a:r>
              <a:rPr lang="en-US" dirty="0"/>
              <a:t>% reads with no </a:t>
            </a:r>
            <a:r>
              <a:rPr lang="en-US" dirty="0" err="1"/>
              <a:t>alignement</a:t>
            </a:r>
            <a:endParaRPr lang="en-US" dirty="0"/>
          </a:p>
          <a:p>
            <a:pPr lvl="1"/>
            <a:r>
              <a:rPr lang="en-US" dirty="0"/>
              <a:t>% reads uniquely mapped</a:t>
            </a:r>
          </a:p>
          <a:p>
            <a:pPr lvl="1"/>
            <a:r>
              <a:rPr lang="en-US" dirty="0"/>
              <a:t>% reads mapped in multiple positions</a:t>
            </a:r>
          </a:p>
          <a:p>
            <a:pPr lvl="1"/>
            <a:r>
              <a:rPr lang="en-US" dirty="0"/>
              <a:t>% reads properly paired (for paired reads only)</a:t>
            </a:r>
          </a:p>
          <a:p>
            <a:endParaRPr lang="en-US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16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expression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Cuffdiff</a:t>
            </a:r>
            <a:r>
              <a:rPr lang="en-US" dirty="0"/>
              <a:t> (Cufflinks)</a:t>
            </a:r>
          </a:p>
          <a:p>
            <a:pPr lvl="1"/>
            <a:r>
              <a:rPr lang="en-US" dirty="0"/>
              <a:t>Pairwise comparisons only</a:t>
            </a:r>
          </a:p>
          <a:p>
            <a:pPr lvl="1"/>
            <a:r>
              <a:rPr lang="en-US" dirty="0"/>
              <a:t>Differential gene, transcript and primary transcript expression </a:t>
            </a:r>
          </a:p>
          <a:p>
            <a:pPr lvl="1"/>
            <a:r>
              <a:rPr lang="en-US" dirty="0"/>
              <a:t>Differential splicing and promoter use</a:t>
            </a:r>
          </a:p>
          <a:p>
            <a:pPr lvl="1"/>
            <a:r>
              <a:rPr lang="en-US" dirty="0"/>
              <a:t>Straight-forward to use</a:t>
            </a:r>
          </a:p>
          <a:p>
            <a:r>
              <a:rPr lang="en-US" dirty="0" err="1"/>
              <a:t>EdgeR</a:t>
            </a:r>
            <a:r>
              <a:rPr lang="en-US" dirty="0"/>
              <a:t> – Deseq2</a:t>
            </a:r>
          </a:p>
          <a:p>
            <a:pPr lvl="1"/>
            <a:r>
              <a:rPr lang="en-US" dirty="0"/>
              <a:t>Complex experimental designs using generalized linear model (</a:t>
            </a:r>
            <a:r>
              <a:rPr lang="en-US" dirty="0" err="1"/>
              <a:t>EdgeR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Information sharing between genes (Bayesian gene-wise estimation)</a:t>
            </a:r>
          </a:p>
          <a:p>
            <a:pPr lvl="1"/>
            <a:r>
              <a:rPr lang="en-US" dirty="0"/>
              <a:t>R packages not so straight-forward to use</a:t>
            </a:r>
          </a:p>
          <a:p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95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packages (meta packages)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metaseqR</a:t>
            </a:r>
            <a:endParaRPr lang="en-US" dirty="0"/>
          </a:p>
          <a:p>
            <a:pPr lvl="1"/>
            <a:r>
              <a:rPr lang="en-US" dirty="0"/>
              <a:t>R package</a:t>
            </a:r>
          </a:p>
          <a:p>
            <a:pPr lvl="1"/>
            <a:r>
              <a:rPr lang="en-US" dirty="0"/>
              <a:t>Does not support complex designs</a:t>
            </a:r>
          </a:p>
          <a:p>
            <a:pPr lvl="1"/>
            <a:endParaRPr lang="en-US" dirty="0"/>
          </a:p>
          <a:p>
            <a:r>
              <a:rPr lang="en-US" dirty="0"/>
              <a:t>Chipster</a:t>
            </a:r>
          </a:p>
          <a:p>
            <a:pPr lvl="1"/>
            <a:r>
              <a:rPr lang="en-US" dirty="0"/>
              <a:t>Difficult to install as standalone application. Prefer to install it as virtual machine</a:t>
            </a:r>
          </a:p>
          <a:p>
            <a:pPr lvl="1"/>
            <a:r>
              <a:rPr lang="en-US" dirty="0"/>
              <a:t>Java based</a:t>
            </a:r>
          </a:p>
          <a:p>
            <a:pPr lvl="1"/>
            <a:r>
              <a:rPr lang="en-US" dirty="0"/>
              <a:t>Web interface based</a:t>
            </a:r>
          </a:p>
          <a:p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157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473948"/>
              </p:ext>
            </p:extLst>
          </p:nvPr>
        </p:nvGraphicFramePr>
        <p:xfrm>
          <a:off x="1653186" y="207613"/>
          <a:ext cx="8889664" cy="6222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Image" r:id="rId3" imgW="15199920" imgH="10641240" progId="Photoshop.Image.16">
                  <p:embed/>
                </p:oleObj>
              </mc:Choice>
              <mc:Fallback>
                <p:oleObj name="Image" r:id="rId3" imgW="15199920" imgH="106412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3186" y="207613"/>
                        <a:ext cx="8889664" cy="6222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381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Transcriptome assembly with reference</a:t>
            </a: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668259"/>
              </p:ext>
            </p:extLst>
          </p:nvPr>
        </p:nvGraphicFramePr>
        <p:xfrm>
          <a:off x="2187575" y="2066305"/>
          <a:ext cx="7816850" cy="372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Image" r:id="rId3" imgW="15555240" imgH="7415640" progId="Photoshop.Image.16">
                  <p:embed/>
                </p:oleObj>
              </mc:Choice>
              <mc:Fallback>
                <p:oleObj name="Image" r:id="rId3" imgW="15555240" imgH="74156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87575" y="2066305"/>
                        <a:ext cx="7816850" cy="372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121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08179" y="419100"/>
            <a:ext cx="9991789" cy="1257300"/>
          </a:xfrm>
        </p:spPr>
        <p:txBody>
          <a:bodyPr/>
          <a:lstStyle/>
          <a:p>
            <a:r>
              <a:rPr lang="en-US" dirty="0"/>
              <a:t>Transcriptome assembly without reference</a:t>
            </a: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686237"/>
              </p:ext>
            </p:extLst>
          </p:nvPr>
        </p:nvGraphicFramePr>
        <p:xfrm>
          <a:off x="2755606" y="1775088"/>
          <a:ext cx="6692900" cy="427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Image" r:id="rId3" imgW="13320360" imgH="8507880" progId="Photoshop.Image.16">
                  <p:embed/>
                </p:oleObj>
              </mc:Choice>
              <mc:Fallback>
                <p:oleObj name="Image" r:id="rId3" imgW="13320360" imgH="85078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55606" y="1775088"/>
                        <a:ext cx="6692900" cy="427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7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RNA-</a:t>
            </a:r>
            <a:r>
              <a:rPr lang="en-US" dirty="0" err="1"/>
              <a:t>Seq</a:t>
            </a:r>
            <a:r>
              <a:rPr lang="en-US" dirty="0"/>
              <a:t> analysis</a:t>
            </a:r>
          </a:p>
          <a:p>
            <a:r>
              <a:rPr lang="en-US" dirty="0"/>
              <a:t>Advanced RNA-</a:t>
            </a:r>
            <a:r>
              <a:rPr lang="en-US" dirty="0" err="1"/>
              <a:t>Seq</a:t>
            </a:r>
            <a:r>
              <a:rPr lang="en-US" dirty="0"/>
              <a:t> analysis</a:t>
            </a:r>
          </a:p>
          <a:p>
            <a:r>
              <a:rPr lang="en-US" dirty="0"/>
              <a:t>Standard </a:t>
            </a:r>
            <a:r>
              <a:rPr lang="en-US" dirty="0" err="1"/>
              <a:t>ChIP-Seq</a:t>
            </a:r>
            <a:r>
              <a:rPr lang="en-US" dirty="0"/>
              <a:t> analysis</a:t>
            </a:r>
          </a:p>
          <a:p>
            <a:r>
              <a:rPr lang="en-US" dirty="0"/>
              <a:t>Advanced RNA-</a:t>
            </a:r>
            <a:r>
              <a:rPr lang="en-US" dirty="0" err="1"/>
              <a:t>Seq</a:t>
            </a:r>
            <a:r>
              <a:rPr lang="en-US" dirty="0"/>
              <a:t> analysis</a:t>
            </a:r>
          </a:p>
          <a:p>
            <a:r>
              <a:rPr lang="en-US" dirty="0"/>
              <a:t>Bioinformatics Support Group and Data analyses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157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effect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/>
              <a:t>A "batch" or "confounding" variable can be generally defined as an extraneous variable that may correlate or anti-correlate with our variables of interest. Failing to account for confounding variables or batch effects can lead us to draw spurious conclusions from our data. </a:t>
            </a:r>
          </a:p>
          <a:p>
            <a:pPr algn="just"/>
            <a:r>
              <a:rPr lang="en-US" sz="2800" b="1" dirty="0"/>
              <a:t>How do we identify batch effects?</a:t>
            </a:r>
            <a:r>
              <a:rPr lang="en-US" sz="2800" dirty="0"/>
              <a:t> There are a variety of methods for identifying batch effects. Sometimes, potential batches can be identified at the outset of a project based on its experimental design.</a:t>
            </a:r>
            <a:endParaRPr lang="en-US" sz="280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463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expression general linear model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Design matrix</a:t>
            </a:r>
          </a:p>
          <a:p>
            <a:r>
              <a:rPr lang="en-US" dirty="0"/>
              <a:t>Surrogate Variable Analysis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356857"/>
              </p:ext>
            </p:extLst>
          </p:nvPr>
        </p:nvGraphicFramePr>
        <p:xfrm>
          <a:off x="3314109" y="1969646"/>
          <a:ext cx="5586413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Image" r:id="rId3" imgW="5587200" imgH="2018880" progId="Photoshop.Image.16">
                  <p:embed/>
                </p:oleObj>
              </mc:Choice>
              <mc:Fallback>
                <p:oleObj name="Image" r:id="rId3" imgW="5587200" imgH="20188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4109" y="1969646"/>
                        <a:ext cx="5586413" cy="201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206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ChIP-Seq</a:t>
            </a:r>
            <a:r>
              <a:rPr lang="en-US" dirty="0"/>
              <a:t> Data Analysis</a:t>
            </a:r>
          </a:p>
        </p:txBody>
      </p:sp>
      <p:sp>
        <p:nvSpPr>
          <p:cNvPr id="6" name="Θέση κειμένου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4294967295"/>
          </p:nvPr>
        </p:nvSpPr>
        <p:spPr>
          <a:xfrm>
            <a:off x="0" y="6484938"/>
            <a:ext cx="4124325" cy="274637"/>
          </a:xfrm>
        </p:spPr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895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err="1"/>
              <a:t>ChIP-Seq</a:t>
            </a:r>
            <a:r>
              <a:rPr lang="en-US" dirty="0"/>
              <a:t> workflow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1192167"/>
              </p:ext>
            </p:extLst>
          </p:nvPr>
        </p:nvGraphicFramePr>
        <p:xfrm>
          <a:off x="3012948" y="1841500"/>
          <a:ext cx="6432550" cy="439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Image" r:id="rId3" imgW="12799800" imgH="8736480" progId="Photoshop.Image.16">
                  <p:embed/>
                </p:oleObj>
              </mc:Choice>
              <mc:Fallback>
                <p:oleObj name="Image" r:id="rId3" imgW="12799800" imgH="87364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12948" y="1841500"/>
                        <a:ext cx="6432550" cy="439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710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Mappability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all of the genome is “</a:t>
            </a:r>
            <a:r>
              <a:rPr lang="en-US" dirty="0" err="1"/>
              <a:t>chipable</a:t>
            </a:r>
            <a:r>
              <a:rPr lang="en-US" dirty="0"/>
              <a:t>” (available for mapping)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Some areas </a:t>
            </a:r>
            <a:r>
              <a:rPr lang="en-US" dirty="0" err="1"/>
              <a:t>mappable</a:t>
            </a:r>
            <a:r>
              <a:rPr lang="en-US" dirty="0"/>
              <a:t> with no specificity (blacklisted regions)</a:t>
            </a:r>
          </a:p>
          <a:p>
            <a:r>
              <a:rPr lang="en-US" dirty="0"/>
              <a:t>Align your reads to the unmasked genome</a:t>
            </a:r>
          </a:p>
          <a:p>
            <a:r>
              <a:rPr lang="en-US" dirty="0"/>
              <a:t>Longer reads do not offer significant gain (unless you are interested in repetitive regions)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082855"/>
              </p:ext>
            </p:extLst>
          </p:nvPr>
        </p:nvGraphicFramePr>
        <p:xfrm>
          <a:off x="2454632" y="2324100"/>
          <a:ext cx="71374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Image" r:id="rId3" imgW="14196600" imgH="2196720" progId="Photoshop.Image.16">
                  <p:embed/>
                </p:oleObj>
              </mc:Choice>
              <mc:Fallback>
                <p:oleObj name="Image" r:id="rId3" imgW="14196600" imgH="21967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54632" y="2324100"/>
                        <a:ext cx="71374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2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challenges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Enormous amount of reads to align (depth 20M reads fly , 40-50M mammals)</a:t>
            </a:r>
          </a:p>
          <a:p>
            <a:r>
              <a:rPr lang="en-US" dirty="0"/>
              <a:t>Mapping against large genomes. Pre-index and large amount of memory needed</a:t>
            </a:r>
          </a:p>
          <a:p>
            <a:r>
              <a:rPr lang="en-US" dirty="0" err="1"/>
              <a:t>Missmatches</a:t>
            </a:r>
            <a:endParaRPr lang="en-US" dirty="0"/>
          </a:p>
          <a:p>
            <a:r>
              <a:rPr lang="en-US" dirty="0"/>
              <a:t>Repetitive regions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141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Strand specific profile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763959"/>
              </p:ext>
            </p:extLst>
          </p:nvPr>
        </p:nvGraphicFramePr>
        <p:xfrm>
          <a:off x="2137616" y="2504687"/>
          <a:ext cx="735965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2" name="Image" r:id="rId3" imgW="14641200" imgH="5917320" progId="Photoshop.Image.16">
                  <p:embed/>
                </p:oleObj>
              </mc:Choice>
              <mc:Fallback>
                <p:oleObj name="Image" r:id="rId3" imgW="14641200" imgH="5917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7616" y="2504687"/>
                        <a:ext cx="7359650" cy="297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080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calling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– Regions are scored by the number of tags in a window of a given size. Then assess by enrichment over control and minimum tag density.</a:t>
            </a:r>
          </a:p>
          <a:p>
            <a:endParaRPr lang="en-US" dirty="0"/>
          </a:p>
          <a:p>
            <a:r>
              <a:rPr lang="en-US" dirty="0"/>
              <a:t>Advanced – take advantage of the directionality of the reads.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846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calling - challenges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Adjust for sequence </a:t>
            </a:r>
            <a:r>
              <a:rPr lang="en-US" dirty="0" err="1"/>
              <a:t>alignability</a:t>
            </a:r>
            <a:r>
              <a:rPr lang="en-US" dirty="0"/>
              <a:t> – regions that contain repetitive elements have different expected tag count.</a:t>
            </a:r>
          </a:p>
          <a:p>
            <a:r>
              <a:rPr lang="en-US" dirty="0"/>
              <a:t>Narrow peaks detection</a:t>
            </a:r>
          </a:p>
          <a:p>
            <a:r>
              <a:rPr lang="en-US" dirty="0"/>
              <a:t>Broad peaks detection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186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IDR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Irreproducible Discovery Rate</a:t>
            </a:r>
          </a:p>
          <a:p>
            <a:r>
              <a:rPr lang="en-US" dirty="0"/>
              <a:t>Measuring reproducibility of high-throughput experiments. Annals of Statistics</a:t>
            </a:r>
          </a:p>
          <a:p>
            <a:endParaRPr lang="en-US" dirty="0"/>
          </a:p>
          <a:p>
            <a:r>
              <a:rPr lang="en-US" dirty="0"/>
              <a:t>Today IDR version 2</a:t>
            </a:r>
          </a:p>
          <a:p>
            <a:pPr lvl="1"/>
            <a:r>
              <a:rPr lang="en-US" dirty="0" err="1"/>
              <a:t>Optionnal</a:t>
            </a:r>
            <a:r>
              <a:rPr lang="en-US" dirty="0"/>
              <a:t> use of technical replicates</a:t>
            </a:r>
          </a:p>
          <a:p>
            <a:pPr lvl="1"/>
            <a:r>
              <a:rPr lang="en-US" dirty="0"/>
              <a:t>Use of pseudo-replicates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14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RNA-</a:t>
            </a:r>
            <a:r>
              <a:rPr lang="en-US" dirty="0" err="1"/>
              <a:t>Seq</a:t>
            </a:r>
            <a:r>
              <a:rPr lang="en-US" dirty="0"/>
              <a:t> analysis</a:t>
            </a:r>
            <a:br>
              <a:rPr lang="en-US" dirty="0"/>
            </a:br>
            <a:r>
              <a:rPr lang="en-US" dirty="0"/>
              <a:t>Outline 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146109"/>
              </p:ext>
            </p:extLst>
          </p:nvPr>
        </p:nvGraphicFramePr>
        <p:xfrm>
          <a:off x="8104387" y="487026"/>
          <a:ext cx="2571750" cy="537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Image" r:id="rId3" imgW="5117400" imgH="10692000" progId="Photoshop.Image.16">
                  <p:embed/>
                </p:oleObj>
              </mc:Choice>
              <mc:Fallback>
                <p:oleObj name="Image" r:id="rId3" imgW="5117400" imgH="106920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04387" y="487026"/>
                        <a:ext cx="2571750" cy="537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841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IDR2 Strategy : No Technical Replicates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595806"/>
              </p:ext>
            </p:extLst>
          </p:nvPr>
        </p:nvGraphicFramePr>
        <p:xfrm>
          <a:off x="1532947" y="1638300"/>
          <a:ext cx="9874250" cy="521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Image" r:id="rId3" imgW="19644120" imgH="10387080" progId="Photoshop.Image.16">
                  <p:embed/>
                </p:oleObj>
              </mc:Choice>
              <mc:Fallback>
                <p:oleObj name="Image" r:id="rId3" imgW="19644120" imgH="103870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2947" y="1638300"/>
                        <a:ext cx="9874250" cy="521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453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826951"/>
              </p:ext>
            </p:extLst>
          </p:nvPr>
        </p:nvGraphicFramePr>
        <p:xfrm>
          <a:off x="1155700" y="419100"/>
          <a:ext cx="9880600" cy="584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8" name="Image" r:id="rId3" imgW="19657080" imgH="11619000" progId="Photoshop.Image.16">
                  <p:embed/>
                </p:oleObj>
              </mc:Choice>
              <mc:Fallback>
                <p:oleObj name="Image" r:id="rId3" imgW="19657080" imgH="116190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55700" y="419100"/>
                        <a:ext cx="9880600" cy="584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94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IDR consistency plots (sample skin)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417800"/>
              </p:ext>
            </p:extLst>
          </p:nvPr>
        </p:nvGraphicFramePr>
        <p:xfrm>
          <a:off x="2178050" y="2242264"/>
          <a:ext cx="7835900" cy="367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Image" r:id="rId3" imgW="15593400" imgH="7314120" progId="Photoshop.Image.16">
                  <p:embed/>
                </p:oleObj>
              </mc:Choice>
              <mc:Fallback>
                <p:oleObj name="Image" r:id="rId3" imgW="15593400" imgH="73141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8050" y="2242264"/>
                        <a:ext cx="7835900" cy="367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16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IDR consistency plot (sample H3K4me3)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253520"/>
              </p:ext>
            </p:extLst>
          </p:nvPr>
        </p:nvGraphicFramePr>
        <p:xfrm>
          <a:off x="2318904" y="1988977"/>
          <a:ext cx="7886700" cy="408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name="Image" r:id="rId3" imgW="15694920" imgH="8126640" progId="Photoshop.Image.16">
                  <p:embed/>
                </p:oleObj>
              </mc:Choice>
              <mc:Fallback>
                <p:oleObj name="Image" r:id="rId3" imgW="15694920" imgH="81266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8904" y="1988977"/>
                        <a:ext cx="7886700" cy="408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112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IDR parameters  Peak callers comparison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relaxed peak calls truncated to top 125K peaks (to avoid biases due to different size of lists)</a:t>
            </a:r>
          </a:p>
          <a:p>
            <a:r>
              <a:rPr lang="en-US" dirty="0"/>
              <a:t>Two setting for peak widths</a:t>
            </a:r>
          </a:p>
          <a:p>
            <a:pPr lvl="1"/>
            <a:r>
              <a:rPr lang="en-US" dirty="0"/>
              <a:t>Reported peak widths</a:t>
            </a:r>
          </a:p>
          <a:p>
            <a:pPr lvl="1"/>
            <a:r>
              <a:rPr lang="en-US" dirty="0"/>
              <a:t>Fixed peak widths +/- 100 </a:t>
            </a:r>
            <a:r>
              <a:rPr lang="en-US" dirty="0" err="1"/>
              <a:t>bp</a:t>
            </a:r>
            <a:r>
              <a:rPr lang="en-US" dirty="0"/>
              <a:t> around summit</a:t>
            </a:r>
          </a:p>
          <a:p>
            <a:r>
              <a:rPr lang="en-US" dirty="0"/>
              <a:t>Ranking measures (see next slide)</a:t>
            </a:r>
          </a:p>
          <a:p>
            <a:pPr lvl="1"/>
            <a:r>
              <a:rPr lang="en-US" dirty="0"/>
              <a:t>Different for different peak caller since their output varies</a:t>
            </a:r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468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Ranking measures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BELT (signal score: Col5)</a:t>
            </a:r>
          </a:p>
          <a:p>
            <a:r>
              <a:rPr lang="en-US" dirty="0" err="1"/>
              <a:t>dPeak</a:t>
            </a:r>
            <a:r>
              <a:rPr lang="en-US" dirty="0"/>
              <a:t> (signal score Col7)</a:t>
            </a:r>
          </a:p>
          <a:p>
            <a:r>
              <a:rPr lang="en-US" dirty="0"/>
              <a:t>GEM/GEMv2 (signal score: Col7)</a:t>
            </a:r>
          </a:p>
          <a:p>
            <a:r>
              <a:rPr lang="en-US" dirty="0"/>
              <a:t>GPS/GPSv2 (signal score: Col7)</a:t>
            </a:r>
          </a:p>
          <a:p>
            <a:r>
              <a:rPr lang="en-US" dirty="0"/>
              <a:t>Hotspot (signal score: Col7)</a:t>
            </a:r>
          </a:p>
          <a:p>
            <a:r>
              <a:rPr lang="en-US" dirty="0"/>
              <a:t>Hotspotv2 (signal score: Col5)</a:t>
            </a:r>
          </a:p>
          <a:p>
            <a:r>
              <a:rPr lang="en-US" dirty="0"/>
              <a:t>MACS2 (</a:t>
            </a:r>
            <a:r>
              <a:rPr lang="en-US" dirty="0" err="1"/>
              <a:t>p.value</a:t>
            </a:r>
            <a:r>
              <a:rPr lang="en-US" dirty="0"/>
              <a:t>: Col 8)</a:t>
            </a:r>
          </a:p>
          <a:p>
            <a:r>
              <a:rPr lang="en-US" dirty="0"/>
              <a:t>MOSAICS (</a:t>
            </a:r>
            <a:r>
              <a:rPr lang="en-US" dirty="0" err="1"/>
              <a:t>p.value</a:t>
            </a:r>
            <a:r>
              <a:rPr lang="en-US" dirty="0"/>
              <a:t>: Col 8)</a:t>
            </a:r>
          </a:p>
          <a:p>
            <a:r>
              <a:rPr lang="en-US" dirty="0" err="1"/>
              <a:t>PeakSeq</a:t>
            </a:r>
            <a:r>
              <a:rPr lang="en-US" dirty="0"/>
              <a:t> (</a:t>
            </a:r>
            <a:r>
              <a:rPr lang="en-US" dirty="0" err="1"/>
              <a:t>q.value</a:t>
            </a:r>
            <a:r>
              <a:rPr lang="en-US" dirty="0"/>
              <a:t>: Col. 9)</a:t>
            </a:r>
          </a:p>
          <a:p>
            <a:r>
              <a:rPr lang="en-US" dirty="0"/>
              <a:t>Scripture (signal score: Col. 7)</a:t>
            </a:r>
          </a:p>
          <a:p>
            <a:r>
              <a:rPr lang="en-US" dirty="0"/>
              <a:t>SPP (signal score: Col. 7)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510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5400" y="168985"/>
            <a:ext cx="9601200" cy="773113"/>
          </a:xfrm>
        </p:spPr>
        <p:txBody>
          <a:bodyPr/>
          <a:lstStyle/>
          <a:p>
            <a:r>
              <a:rPr lang="en-US" dirty="0"/>
              <a:t>CTCF-GM12878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00583"/>
              </p:ext>
            </p:extLst>
          </p:nvPr>
        </p:nvGraphicFramePr>
        <p:xfrm>
          <a:off x="2087274" y="903287"/>
          <a:ext cx="8240712" cy="595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Image" r:id="rId3" imgW="8241120" imgH="5955480" progId="Photoshop.Image.16">
                  <p:embed/>
                </p:oleObj>
              </mc:Choice>
              <mc:Fallback>
                <p:oleObj name="Image" r:id="rId3" imgW="8241120" imgH="59554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87274" y="903287"/>
                        <a:ext cx="8240712" cy="5954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56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613654"/>
              </p:ext>
            </p:extLst>
          </p:nvPr>
        </p:nvGraphicFramePr>
        <p:xfrm>
          <a:off x="1316038" y="266700"/>
          <a:ext cx="9561512" cy="632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Image" r:id="rId3" imgW="9561600" imgH="6323760" progId="Photoshop.Image.16">
                  <p:embed/>
                </p:oleObj>
              </mc:Choice>
              <mc:Fallback>
                <p:oleObj name="Image" r:id="rId3" imgW="9561600" imgH="63237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16038" y="266700"/>
                        <a:ext cx="9561512" cy="6323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41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5401" y="238985"/>
            <a:ext cx="9601200" cy="651602"/>
          </a:xfrm>
        </p:spPr>
        <p:txBody>
          <a:bodyPr/>
          <a:lstStyle/>
          <a:p>
            <a:r>
              <a:rPr lang="en-US" dirty="0"/>
              <a:t>GABP – GM12878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4338333"/>
              </p:ext>
            </p:extLst>
          </p:nvPr>
        </p:nvGraphicFramePr>
        <p:xfrm>
          <a:off x="2372014" y="890587"/>
          <a:ext cx="7834313" cy="596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" name="Image" r:id="rId3" imgW="7834680" imgH="5968080" progId="Photoshop.Image.16">
                  <p:embed/>
                </p:oleObj>
              </mc:Choice>
              <mc:Fallback>
                <p:oleObj name="Image" r:id="rId3" imgW="7834680" imgH="59680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2014" y="890587"/>
                        <a:ext cx="7834313" cy="596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13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5637786"/>
              </p:ext>
            </p:extLst>
          </p:nvPr>
        </p:nvGraphicFramePr>
        <p:xfrm>
          <a:off x="1081088" y="101600"/>
          <a:ext cx="10031412" cy="665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6" name="Image" r:id="rId3" imgW="10031400" imgH="6653880" progId="Photoshop.Image.16">
                  <p:embed/>
                </p:oleObj>
              </mc:Choice>
              <mc:Fallback>
                <p:oleObj name="Image" r:id="rId3" imgW="10031400" imgH="66538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1088" y="101600"/>
                        <a:ext cx="10031412" cy="6653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142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609601" y="259792"/>
            <a:ext cx="3657600" cy="1828800"/>
          </a:xfrm>
        </p:spPr>
        <p:txBody>
          <a:bodyPr/>
          <a:lstStyle/>
          <a:p>
            <a:r>
              <a:rPr lang="en-US" dirty="0"/>
              <a:t>Experimental Design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half" idx="2"/>
          </p:nvPr>
        </p:nvSpPr>
        <p:spPr>
          <a:xfrm>
            <a:off x="609601" y="2322635"/>
            <a:ext cx="3657600" cy="3642159"/>
          </a:xfrm>
        </p:spPr>
        <p:txBody>
          <a:bodyPr/>
          <a:lstStyle/>
          <a:p>
            <a:r>
              <a:rPr lang="en-US" sz="2400" dirty="0"/>
              <a:t>Biological comparison(s)</a:t>
            </a:r>
          </a:p>
          <a:p>
            <a:r>
              <a:rPr lang="en-US" sz="2400" dirty="0"/>
              <a:t>Paired vs single ends</a:t>
            </a:r>
          </a:p>
          <a:p>
            <a:r>
              <a:rPr lang="en-US" sz="2400" dirty="0"/>
              <a:t>Read length</a:t>
            </a:r>
          </a:p>
          <a:p>
            <a:r>
              <a:rPr lang="en-US" sz="2400" dirty="0"/>
              <a:t>Read depth</a:t>
            </a:r>
          </a:p>
          <a:p>
            <a:r>
              <a:rPr lang="en-US" sz="2400" dirty="0"/>
              <a:t>Replicates</a:t>
            </a:r>
          </a:p>
          <a:p>
            <a:r>
              <a:rPr lang="en-US" sz="2400" dirty="0"/>
              <a:t>Pooling</a:t>
            </a:r>
          </a:p>
          <a:p>
            <a:r>
              <a:rPr lang="en-US" sz="2400" dirty="0"/>
              <a:t>Cost</a:t>
            </a:r>
          </a:p>
          <a:p>
            <a:endParaRPr lang="en-US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IMBB COLLOQUIA - 24/3/17</a:t>
            </a:r>
            <a:endParaRPr lang="el-GR" dirty="0"/>
          </a:p>
        </p:txBody>
      </p:sp>
      <p:graphicFrame>
        <p:nvGraphicFramePr>
          <p:cNvPr id="7" name="Αντικείμενο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508953"/>
              </p:ext>
            </p:extLst>
          </p:nvPr>
        </p:nvGraphicFramePr>
        <p:xfrm>
          <a:off x="7497121" y="747469"/>
          <a:ext cx="2514600" cy="536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Image" r:id="rId3" imgW="5002920" imgH="10679040" progId="Photoshop.Image.16">
                  <p:embed/>
                </p:oleObj>
              </mc:Choice>
              <mc:Fallback>
                <p:oleObj name="Image" r:id="rId3" imgW="5002920" imgH="106790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97121" y="747469"/>
                        <a:ext cx="2514600" cy="536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15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POL2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4990893"/>
              </p:ext>
            </p:extLst>
          </p:nvPr>
        </p:nvGraphicFramePr>
        <p:xfrm>
          <a:off x="3574473" y="496887"/>
          <a:ext cx="7923213" cy="636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" name="Image" r:id="rId3" imgW="7923600" imgH="6361560" progId="Photoshop.Image.16">
                  <p:embed/>
                </p:oleObj>
              </mc:Choice>
              <mc:Fallback>
                <p:oleObj name="Image" r:id="rId3" imgW="7923600" imgH="63615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74473" y="496887"/>
                        <a:ext cx="7923213" cy="6361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046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504203"/>
              </p:ext>
            </p:extLst>
          </p:nvPr>
        </p:nvGraphicFramePr>
        <p:xfrm>
          <a:off x="1042988" y="120650"/>
          <a:ext cx="10107612" cy="661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3" name="Image" r:id="rId3" imgW="10107720" imgH="6615720" progId="Photoshop.Image.16">
                  <p:embed/>
                </p:oleObj>
              </mc:Choice>
              <mc:Fallback>
                <p:oleObj name="Image" r:id="rId3" imgW="10107720" imgH="66157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2988" y="120650"/>
                        <a:ext cx="10107612" cy="6615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799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conclusions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IDR significantly reduces differences between peak callers and stabilizes thresholds</a:t>
            </a:r>
          </a:p>
          <a:p>
            <a:r>
              <a:rPr lang="en-US" dirty="0"/>
              <a:t>Peak widths significantly affect analysis for some peak callers (BELT, </a:t>
            </a:r>
            <a:r>
              <a:rPr lang="en-US" dirty="0" err="1"/>
              <a:t>dPeak</a:t>
            </a:r>
            <a:r>
              <a:rPr lang="en-US" dirty="0"/>
              <a:t>)</a:t>
            </a:r>
          </a:p>
          <a:p>
            <a:r>
              <a:rPr lang="en-US" dirty="0"/>
              <a:t>Some peak callers have to many ties especially in noise regions. IDR2 is more immune to weird structure in noise.</a:t>
            </a:r>
          </a:p>
          <a:p>
            <a:r>
              <a:rPr lang="en-US" dirty="0"/>
              <a:t>GPSv2/GEMv2 too stringent for IDR. GPS/GEM are fine.</a:t>
            </a:r>
          </a:p>
          <a:p>
            <a:r>
              <a:rPr lang="en-US" dirty="0"/>
              <a:t>Scripture needs to be reprocessed. Very poor consistency due to nested peaks.</a:t>
            </a:r>
          </a:p>
          <a:p>
            <a:r>
              <a:rPr lang="en-US" dirty="0"/>
              <a:t>MOSAICS,BELT sometimes produce significantly higher number of peaks passing IDR but is most likely effect of strange noise structure.</a:t>
            </a:r>
          </a:p>
          <a:p>
            <a:r>
              <a:rPr lang="en-US" dirty="0"/>
              <a:t>MACS2 sometimes to stringent for relaxed peak set.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8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95400" y="419100"/>
            <a:ext cx="9601200" cy="931305"/>
          </a:xfrm>
        </p:spPr>
        <p:txBody>
          <a:bodyPr/>
          <a:lstStyle/>
          <a:p>
            <a:r>
              <a:rPr lang="en-US" dirty="0"/>
              <a:t>Bioinformatics Support Group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95400" y="1414483"/>
            <a:ext cx="9601200" cy="4901537"/>
          </a:xfrm>
        </p:spPr>
        <p:txBody>
          <a:bodyPr/>
          <a:lstStyle/>
          <a:p>
            <a:r>
              <a:rPr lang="en-US" dirty="0"/>
              <a:t>Microarray analyses for 4 groups</a:t>
            </a:r>
          </a:p>
          <a:p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analyses for 6 groups</a:t>
            </a:r>
          </a:p>
          <a:p>
            <a:r>
              <a:rPr lang="en-US" dirty="0" err="1"/>
              <a:t>ChIP-Seq</a:t>
            </a:r>
            <a:r>
              <a:rPr lang="en-US" dirty="0"/>
              <a:t> analyses for 4 groups</a:t>
            </a:r>
          </a:p>
          <a:p>
            <a:r>
              <a:rPr lang="en-US" dirty="0"/>
              <a:t>Downstream analyses in model organisms</a:t>
            </a:r>
          </a:p>
          <a:p>
            <a:r>
              <a:rPr lang="en-US" dirty="0"/>
              <a:t>Downstream analyses in non model organisms</a:t>
            </a:r>
          </a:p>
          <a:p>
            <a:r>
              <a:rPr lang="en-US" dirty="0"/>
              <a:t>Development of IT tools and web pages for IMBB</a:t>
            </a:r>
          </a:p>
          <a:p>
            <a:r>
              <a:rPr lang="en-US" dirty="0"/>
              <a:t>Member of INFRAVEC2 infra structure (H2020 project) for RNA-</a:t>
            </a:r>
            <a:r>
              <a:rPr lang="en-US" dirty="0" err="1"/>
              <a:t>Seq</a:t>
            </a:r>
            <a:r>
              <a:rPr lang="en-US" dirty="0"/>
              <a:t> analyses</a:t>
            </a:r>
          </a:p>
          <a:p>
            <a:r>
              <a:rPr lang="en-US" dirty="0"/>
              <a:t>Future plans</a:t>
            </a:r>
          </a:p>
          <a:p>
            <a:pPr lvl="1"/>
            <a:r>
              <a:rPr lang="en-US" dirty="0"/>
              <a:t>Development of a freeware version of BLAST2GO suite</a:t>
            </a:r>
          </a:p>
          <a:p>
            <a:pPr lvl="1"/>
            <a:r>
              <a:rPr lang="en-US" dirty="0"/>
              <a:t>Participation in several projects to provide bioinformatics support (4 </a:t>
            </a:r>
            <a:r>
              <a:rPr lang="el-GR" dirty="0"/>
              <a:t>ΕΛΙΔΕΚ </a:t>
            </a:r>
            <a:r>
              <a:rPr lang="en-US" dirty="0"/>
              <a:t>proposals)</a:t>
            </a:r>
          </a:p>
          <a:p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199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6" name="Θέση κειμένου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Questions ?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4294967295"/>
          </p:nvPr>
        </p:nvSpPr>
        <p:spPr>
          <a:xfrm>
            <a:off x="0" y="6484938"/>
            <a:ext cx="4124325" cy="274637"/>
          </a:xfrm>
        </p:spPr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019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Design</a:t>
            </a:r>
          </a:p>
        </p:txBody>
      </p:sp>
      <p:sp>
        <p:nvSpPr>
          <p:cNvPr id="11" name="Θέση κειμένου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Designs</a:t>
            </a:r>
          </a:p>
        </p:txBody>
      </p:sp>
      <p:sp>
        <p:nvSpPr>
          <p:cNvPr id="7" name="Θέση περιεχομένου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Θέση κειμένου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Complex </a:t>
            </a:r>
            <a:r>
              <a:rPr lang="en-US" dirty="0" err="1"/>
              <a:t>Desings</a:t>
            </a:r>
            <a:endParaRPr lang="en-US" dirty="0"/>
          </a:p>
        </p:txBody>
      </p:sp>
      <p:sp>
        <p:nvSpPr>
          <p:cNvPr id="13" name="Θέση περιεχομένου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9" name="Αντικείμενο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684443"/>
              </p:ext>
            </p:extLst>
          </p:nvPr>
        </p:nvGraphicFramePr>
        <p:xfrm>
          <a:off x="1372186" y="2675220"/>
          <a:ext cx="4464823" cy="2193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Image" r:id="rId3" imgW="5739480" imgH="2818800" progId="Photoshop.Image.16">
                  <p:embed/>
                </p:oleObj>
              </mc:Choice>
              <mc:Fallback>
                <p:oleObj name="Image" r:id="rId3" imgW="5739480" imgH="28188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2186" y="2675220"/>
                        <a:ext cx="4464823" cy="2193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Αντικείμενο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1951"/>
              </p:ext>
            </p:extLst>
          </p:nvPr>
        </p:nvGraphicFramePr>
        <p:xfrm>
          <a:off x="6437656" y="2603350"/>
          <a:ext cx="4238417" cy="2899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Image" r:id="rId5" imgW="6348960" imgH="4342680" progId="Photoshop.Image.16">
                  <p:embed/>
                </p:oleObj>
              </mc:Choice>
              <mc:Fallback>
                <p:oleObj name="Image" r:id="rId5" imgW="6348960" imgH="43426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37656" y="2603350"/>
                        <a:ext cx="4238417" cy="2899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00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Design</a:t>
            </a:r>
          </a:p>
        </p:txBody>
      </p:sp>
      <p:sp>
        <p:nvSpPr>
          <p:cNvPr id="10" name="Θέση περιεχομένου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my goals ?</a:t>
            </a:r>
          </a:p>
          <a:p>
            <a:pPr lvl="1"/>
            <a:r>
              <a:rPr lang="en-US" sz="2000" dirty="0"/>
              <a:t>Transcriptome assembly ?</a:t>
            </a:r>
          </a:p>
          <a:p>
            <a:pPr lvl="1"/>
            <a:r>
              <a:rPr lang="en-US" sz="2000" dirty="0"/>
              <a:t>Differential expression analysis ?</a:t>
            </a:r>
          </a:p>
          <a:p>
            <a:pPr lvl="1"/>
            <a:r>
              <a:rPr lang="en-US" sz="2000" dirty="0"/>
              <a:t>Identify rare transcripts ?</a:t>
            </a:r>
          </a:p>
          <a:p>
            <a:pPr lvl="1"/>
            <a:endParaRPr lang="en-US" sz="2000" dirty="0"/>
          </a:p>
          <a:p>
            <a:r>
              <a:rPr lang="en-US" dirty="0"/>
              <a:t>What are the characteristics of my systems ?</a:t>
            </a:r>
          </a:p>
          <a:p>
            <a:pPr lvl="1"/>
            <a:r>
              <a:rPr lang="en-US" sz="2000" dirty="0"/>
              <a:t>Large, complex genome ?</a:t>
            </a:r>
          </a:p>
          <a:p>
            <a:pPr lvl="1"/>
            <a:r>
              <a:rPr lang="en-US" sz="2000" dirty="0"/>
              <a:t>Introns and high degree of alternative splicing ?</a:t>
            </a:r>
          </a:p>
          <a:p>
            <a:pPr lvl="1"/>
            <a:r>
              <a:rPr lang="en-US" sz="2000" dirty="0"/>
              <a:t>No reference genome or transcriptome ?</a:t>
            </a:r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385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Design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Technical Replicates</a:t>
            </a:r>
          </a:p>
          <a:p>
            <a:pPr lvl="1"/>
            <a:r>
              <a:rPr lang="en-US" sz="2000" dirty="0"/>
              <a:t>Not needed – low technical variation</a:t>
            </a:r>
          </a:p>
          <a:p>
            <a:pPr lvl="2"/>
            <a:r>
              <a:rPr lang="en-US" sz="2000" dirty="0" err="1"/>
              <a:t>Mininize</a:t>
            </a:r>
            <a:r>
              <a:rPr lang="en-US" sz="2000" dirty="0"/>
              <a:t> batch effect</a:t>
            </a:r>
          </a:p>
          <a:p>
            <a:endParaRPr lang="en-US" dirty="0"/>
          </a:p>
          <a:p>
            <a:r>
              <a:rPr lang="en-US" dirty="0"/>
              <a:t>Biological Replicates</a:t>
            </a:r>
          </a:p>
          <a:p>
            <a:pPr lvl="1"/>
            <a:r>
              <a:rPr lang="en-US" sz="2000" dirty="0"/>
              <a:t>Not needed for transcriptome assembly</a:t>
            </a:r>
          </a:p>
          <a:p>
            <a:pPr lvl="1"/>
            <a:r>
              <a:rPr lang="en-US" sz="2000" dirty="0"/>
              <a:t>Essential for differential expression</a:t>
            </a:r>
          </a:p>
          <a:p>
            <a:pPr lvl="1"/>
            <a:r>
              <a:rPr lang="en-US" sz="2000" dirty="0"/>
              <a:t>Difficult to estimate</a:t>
            </a:r>
          </a:p>
          <a:p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847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Design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Pooling samples</a:t>
            </a:r>
          </a:p>
          <a:p>
            <a:pPr lvl="1"/>
            <a:r>
              <a:rPr lang="en-US" sz="2400" dirty="0"/>
              <a:t>Limited RNA obtainable</a:t>
            </a:r>
          </a:p>
          <a:p>
            <a:pPr lvl="2"/>
            <a:r>
              <a:rPr lang="en-US" sz="2400" dirty="0"/>
              <a:t>Multiple pools per group required</a:t>
            </a:r>
          </a:p>
          <a:p>
            <a:endParaRPr lang="en-US" sz="2400" dirty="0"/>
          </a:p>
          <a:p>
            <a:r>
              <a:rPr lang="en-US" sz="2400" dirty="0"/>
              <a:t>Transcriptome assembly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17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Assessment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Evaluate read library quality</a:t>
            </a:r>
          </a:p>
          <a:p>
            <a:pPr lvl="1"/>
            <a:r>
              <a:rPr lang="en-US" sz="2000" dirty="0"/>
              <a:t>Identify contaminants</a:t>
            </a:r>
          </a:p>
          <a:p>
            <a:pPr lvl="1"/>
            <a:r>
              <a:rPr lang="en-US" sz="2000" dirty="0"/>
              <a:t>Identify poor/bad samples</a:t>
            </a:r>
          </a:p>
          <a:p>
            <a:r>
              <a:rPr lang="en-US" dirty="0"/>
              <a:t>Software</a:t>
            </a:r>
          </a:p>
          <a:p>
            <a:pPr lvl="1"/>
            <a:r>
              <a:rPr lang="en-US" sz="2000" dirty="0"/>
              <a:t>FASTQC</a:t>
            </a:r>
          </a:p>
          <a:p>
            <a:pPr lvl="1"/>
            <a:r>
              <a:rPr lang="en-US" sz="2000" dirty="0" err="1"/>
              <a:t>SAMStat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IMBB COLLOQUIA - 24/3/17</a:t>
            </a:r>
            <a:endParaRPr lang="el-GR"/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470764"/>
              </p:ext>
            </p:extLst>
          </p:nvPr>
        </p:nvGraphicFramePr>
        <p:xfrm>
          <a:off x="8104387" y="487026"/>
          <a:ext cx="2571750" cy="537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Image" r:id="rId3" imgW="5117400" imgH="10692000" progId="Photoshop.Image.16">
                  <p:embed/>
                </p:oleObj>
              </mc:Choice>
              <mc:Fallback>
                <p:oleObj name="Image" r:id="rId3" imgW="5117400" imgH="10692000" progId="Photoshop.Image.16">
                  <p:embed/>
                  <p:pic>
                    <p:nvPicPr>
                      <p:cNvPr id="5" name="Αντικείμενο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04387" y="487026"/>
                        <a:ext cx="2571750" cy="537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8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ue Tan Gradient 16x9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BlueTanGradient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BlueTanGradient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B14453B-87EE-4B27-AC86-FE3EA00770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Παρουσίαση με διαβάθμιση μπλε-καφέ (ευρεία οθόνη)</Template>
  <TotalTime>0</TotalTime>
  <Words>1210</Words>
  <Application>Microsoft Office PowerPoint</Application>
  <PresentationFormat>Ευρεία οθόνη</PresentationFormat>
  <Paragraphs>233</Paragraphs>
  <Slides>44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44</vt:i4>
      </vt:variant>
    </vt:vector>
  </HeadingPairs>
  <TitlesOfParts>
    <vt:vector size="49" baseType="lpstr">
      <vt:lpstr>Arial</vt:lpstr>
      <vt:lpstr>Franklin Gothic Medium</vt:lpstr>
      <vt:lpstr>Tahoma</vt:lpstr>
      <vt:lpstr>Blue Tan Gradient 16x9</vt:lpstr>
      <vt:lpstr>Adobe Photoshop Image</vt:lpstr>
      <vt:lpstr>Workflows for advanced RNA-Seq and ChIP-Seq data analysis</vt:lpstr>
      <vt:lpstr>Outline</vt:lpstr>
      <vt:lpstr>Standard RNA-Seq analysis Outline </vt:lpstr>
      <vt:lpstr>Experimental Design</vt:lpstr>
      <vt:lpstr>Experimental Design</vt:lpstr>
      <vt:lpstr>Experimental Design</vt:lpstr>
      <vt:lpstr>Experimental Design</vt:lpstr>
      <vt:lpstr>Experimental Design</vt:lpstr>
      <vt:lpstr>Data Quality Assessment</vt:lpstr>
      <vt:lpstr>Data Quality Assessment</vt:lpstr>
      <vt:lpstr>Data Quality Assessment</vt:lpstr>
      <vt:lpstr>Mapping with reference genome</vt:lpstr>
      <vt:lpstr>Mapping with reference genome</vt:lpstr>
      <vt:lpstr>Mapping</vt:lpstr>
      <vt:lpstr>Differential expression</vt:lpstr>
      <vt:lpstr>Other packages (meta packages)</vt:lpstr>
      <vt:lpstr>Παρουσίαση του PowerPoint</vt:lpstr>
      <vt:lpstr>Transcriptome assembly with reference</vt:lpstr>
      <vt:lpstr>Transcriptome assembly without reference</vt:lpstr>
      <vt:lpstr>Batch effect</vt:lpstr>
      <vt:lpstr>Gene expression general linear model</vt:lpstr>
      <vt:lpstr>ChIP-Seq Data Analysis</vt:lpstr>
      <vt:lpstr>Typical ChIP-Seq workflow</vt:lpstr>
      <vt:lpstr>Mappability</vt:lpstr>
      <vt:lpstr>Mapping challenges</vt:lpstr>
      <vt:lpstr>Strand specific profile</vt:lpstr>
      <vt:lpstr>Peak calling</vt:lpstr>
      <vt:lpstr>Peak calling - challenges</vt:lpstr>
      <vt:lpstr>IDR</vt:lpstr>
      <vt:lpstr>IDR2 Strategy : No Technical Replicates</vt:lpstr>
      <vt:lpstr>Παρουσίαση του PowerPoint</vt:lpstr>
      <vt:lpstr>IDR consistency plots (sample skin)</vt:lpstr>
      <vt:lpstr>IDR consistency plot (sample H3K4me3) </vt:lpstr>
      <vt:lpstr>IDR parameters  Peak callers comparison</vt:lpstr>
      <vt:lpstr>Ranking measures</vt:lpstr>
      <vt:lpstr>CTCF-GM12878 </vt:lpstr>
      <vt:lpstr>Παρουσίαση του PowerPoint</vt:lpstr>
      <vt:lpstr>GABP – GM12878</vt:lpstr>
      <vt:lpstr>Παρουσίαση του PowerPoint</vt:lpstr>
      <vt:lpstr>POL2</vt:lpstr>
      <vt:lpstr>Παρουσίαση του PowerPoint</vt:lpstr>
      <vt:lpstr>Some conclusions</vt:lpstr>
      <vt:lpstr>Bioinformatics Support Group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2017-03-23T20:09:34Z</dcterms:created>
  <dcterms:modified xsi:type="dcterms:W3CDTF">2017-03-24T09:07:27Z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TC030306239991</vt:lpwstr>
  </property>
</Properties>
</file>